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0" r:id="rId4"/>
    <p:sldId id="261" r:id="rId5"/>
    <p:sldId id="281" r:id="rId6"/>
    <p:sldId id="259" r:id="rId7"/>
    <p:sldId id="260" r:id="rId8"/>
    <p:sldId id="276" r:id="rId9"/>
    <p:sldId id="279" r:id="rId10"/>
    <p:sldId id="277" r:id="rId11"/>
    <p:sldId id="263" r:id="rId12"/>
    <p:sldId id="264" r:id="rId13"/>
    <p:sldId id="266" r:id="rId14"/>
    <p:sldId id="267" r:id="rId15"/>
    <p:sldId id="278" r:id="rId16"/>
    <p:sldId id="274" r:id="rId17"/>
    <p:sldId id="269" r:id="rId18"/>
    <p:sldId id="270" r:id="rId19"/>
    <p:sldId id="275" r:id="rId20"/>
    <p:sldId id="271" r:id="rId21"/>
    <p:sldId id="272" r:id="rId22"/>
  </p:sldIdLst>
  <p:sldSz cx="9144000" cy="5143500" type="screen16x9"/>
  <p:notesSz cx="6858000" cy="9144000"/>
  <p:defaultTextStyle>
    <a:defPPr lvl="0">
      <a:defRPr lang="es-E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61" autoAdjust="0"/>
  </p:normalViewPr>
  <p:slideViewPr>
    <p:cSldViewPr snapToGrid="0">
      <p:cViewPr varScale="1">
        <p:scale>
          <a:sx n="77" d="100"/>
          <a:sy n="77" d="100"/>
        </p:scale>
        <p:origin x="112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6D46A-649C-4F8E-8B06-85D9BAFEF205}" type="datetimeFigureOut">
              <a:rPr lang="es-CO" smtClean="0"/>
              <a:t>9/12/2020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8AE59-D395-4817-8E04-6D4C1DFF2E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301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0979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5933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9697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113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5151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5891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7400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1506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0560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7766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953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6554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0829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0105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079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6906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010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7988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4096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9862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8AE59-D395-4817-8E04-6D4C1DFF2E39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643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566B0-3E59-A84D-9AB2-DA05E602A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7ACAF-E4FF-A844-9E41-091A7206A2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920DA-0831-5D43-AA82-7741662FB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8730" b="81517"/>
          <a:stretch/>
        </p:blipFill>
        <p:spPr>
          <a:xfrm>
            <a:off x="8113486" y="0"/>
            <a:ext cx="1030514" cy="95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3CFEF-4B3E-1E40-B352-B3A3909415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422CC-C000-654E-9301-E5A5A99182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B3542-21FA-CE4F-97EC-30221117B4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FC36C6-822B-4F4E-9443-296E49B7FD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10" Type="http://schemas.openxmlformats.org/officeDocument/2006/relationships/image" Target="../media/image40.jpeg"/><Relationship Id="rId4" Type="http://schemas.openxmlformats.org/officeDocument/2006/relationships/image" Target="../media/image34.pn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5463843" y="1019508"/>
            <a:ext cx="2756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Formativo</a:t>
            </a:r>
          </a:p>
        </p:txBody>
      </p:sp>
    </p:spTree>
    <p:extLst>
      <p:ext uri="{BB962C8B-B14F-4D97-AF65-F5344CB8AC3E}">
        <p14:creationId xmlns:p14="http://schemas.microsoft.com/office/powerpoint/2010/main" val="43288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17"/>
            <a:ext cx="5174322" cy="41798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76" y="485484"/>
            <a:ext cx="1414129" cy="480128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F9D021D-7F38-426F-B8D5-4D04DEB1D0B5}"/>
              </a:ext>
            </a:extLst>
          </p:cNvPr>
          <p:cNvSpPr/>
          <p:nvPr/>
        </p:nvSpPr>
        <p:spPr>
          <a:xfrm rot="5400000">
            <a:off x="2686069" y="2535398"/>
            <a:ext cx="543004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76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81050" y="749143"/>
            <a:ext cx="278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Proyección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50932B-0D1C-44D5-9F52-D5E2F1C17F61}"/>
              </a:ext>
            </a:extLst>
          </p:cNvPr>
          <p:cNvSpPr txBox="1"/>
          <p:nvPr/>
        </p:nvSpPr>
        <p:spPr>
          <a:xfrm>
            <a:off x="781050" y="1762125"/>
            <a:ext cx="75819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>
                <a:solidFill>
                  <a:srgbClr val="4D4D4D"/>
                </a:solidFill>
              </a:rPr>
              <a:t>La aplicación podrá ser escalable adoptando la capacidad de adaptación y de respuesta a medida que el software lo requiera con la inclusión de nuevas funcionalidades </a:t>
            </a:r>
            <a:r>
              <a:rPr lang="es-V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facilitando los canales de comunicación entre el personal encargado de los ambientes de formación, instructores y personal administrativo del Sena a nivel nacional.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866378" y="139547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0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448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Generalidades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7BE5A7-3752-4DB4-AFE3-DECC9B5C9C07}"/>
              </a:ext>
            </a:extLst>
          </p:cNvPr>
          <p:cNvSpPr txBox="1"/>
          <p:nvPr/>
        </p:nvSpPr>
        <p:spPr>
          <a:xfrm>
            <a:off x="988828" y="2077635"/>
            <a:ext cx="776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MX" b="0" i="0" dirty="0">
              <a:solidFill>
                <a:srgbClr val="4D4D4D"/>
              </a:solidFill>
              <a:effectLst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596ED10-5630-4669-A9A0-57FFD83E90B3}"/>
              </a:ext>
            </a:extLst>
          </p:cNvPr>
          <p:cNvSpPr txBox="1"/>
          <p:nvPr/>
        </p:nvSpPr>
        <p:spPr>
          <a:xfrm>
            <a:off x="531628" y="1562986"/>
            <a:ext cx="45728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acuerdo al análisis realizado y documentación recolectada nos permitió tener claridad del producto que se debe desarrollar, identificando los parámetros, reglas y procedimientos necesarios para satisfacer las necesidades del cliente.</a:t>
            </a:r>
          </a:p>
          <a:p>
            <a:pPr algn="just"/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 HU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presentan descripciones cortas y </a:t>
            </a:r>
          </a:p>
          <a:p>
            <a:pPr algn="just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puntuales de las funcionalidades</a:t>
            </a:r>
          </a:p>
          <a:p>
            <a:pPr algn="just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tareas necesarias para el desarrollo de la</a:t>
            </a:r>
          </a:p>
          <a:p>
            <a:pPr algn="just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aplicación.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535" y="1562986"/>
            <a:ext cx="3700299" cy="311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540100" y="1719136"/>
            <a:ext cx="842133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F2AE18-FE2E-47FC-AF6A-A938D9D26529}"/>
              </a:ext>
            </a:extLst>
          </p:cNvPr>
          <p:cNvSpPr txBox="1"/>
          <p:nvPr/>
        </p:nvSpPr>
        <p:spPr>
          <a:xfrm>
            <a:off x="666197" y="2563059"/>
            <a:ext cx="45815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rgbClr val="4D4D4D"/>
                </a:solidFill>
              </a:rPr>
              <a:t>Las herramientas y plataformas de trabajo colaborativo para el desarrollo del sistema se realizó con base en metodologías ágiles como SCRUM, diagramas de </a:t>
            </a: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GANTT</a:t>
            </a:r>
            <a:r>
              <a:rPr lang="es-CO" dirty="0">
                <a:solidFill>
                  <a:srgbClr val="4D4D4D"/>
                </a:solidFill>
              </a:rPr>
              <a:t> y plataformas como Trello, Jira, Meet, </a:t>
            </a:r>
            <a:r>
              <a:rPr lang="es-CO" dirty="0" err="1">
                <a:solidFill>
                  <a:srgbClr val="4D4D4D"/>
                </a:solidFill>
              </a:rPr>
              <a:t>Slack</a:t>
            </a:r>
            <a:r>
              <a:rPr lang="es-CO" dirty="0">
                <a:solidFill>
                  <a:srgbClr val="4D4D4D"/>
                </a:solidFill>
              </a:rPr>
              <a:t>, GitHub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C28A32-B958-4967-A99A-0C8B77E77E0A}"/>
              </a:ext>
            </a:extLst>
          </p:cNvPr>
          <p:cNvSpPr txBox="1"/>
          <p:nvPr/>
        </p:nvSpPr>
        <p:spPr>
          <a:xfrm>
            <a:off x="450353" y="362783"/>
            <a:ext cx="3173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Metodologías de trabajo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1B9E16-8F5B-49B8-8141-3B9042F31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587" y="1116814"/>
            <a:ext cx="3433060" cy="44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áfico, Iconos De Equipo, Organización imagen png - imagen transparente  descarga gratuita">
            <a:extLst>
              <a:ext uri="{FF2B5EF4-FFF2-40B4-BE49-F238E27FC236}">
                <a16:creationId xmlns:a16="http://schemas.microsoft.com/office/drawing/2014/main" id="{D4BA932A-6776-423F-AF01-951D4C872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3" r="21597" b="2769"/>
          <a:stretch/>
        </p:blipFill>
        <p:spPr bwMode="auto">
          <a:xfrm>
            <a:off x="7490621" y="3006827"/>
            <a:ext cx="1497115" cy="14773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nificando proyectos con Trello | Blog de informática y tecnología |  Consultoría Informática">
            <a:extLst>
              <a:ext uri="{FF2B5EF4-FFF2-40B4-BE49-F238E27FC236}">
                <a16:creationId xmlns:a16="http://schemas.microsoft.com/office/drawing/2014/main" id="{73D08A5A-BAB2-41FF-9F9F-CA3F211B3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1" b="25900"/>
          <a:stretch/>
        </p:blipFill>
        <p:spPr bwMode="auto">
          <a:xfrm>
            <a:off x="5715054" y="1833086"/>
            <a:ext cx="2524125" cy="9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Scrum - Iconos gratis de negocios y finanzas">
            <a:extLst>
              <a:ext uri="{FF2B5EF4-FFF2-40B4-BE49-F238E27FC236}">
                <a16:creationId xmlns:a16="http://schemas.microsoft.com/office/drawing/2014/main" id="{68EF4610-3176-4D70-99C0-9DB8F10F16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26" name="Picture 2" descr="Introducción a Git y GitHub – Cupones Hosting y dominio – Online Coup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297" y="3119871"/>
            <a:ext cx="2159324" cy="12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0F2AE18-FE2E-47FC-AF6A-A938D9D26529}"/>
              </a:ext>
            </a:extLst>
          </p:cNvPr>
          <p:cNvSpPr txBox="1"/>
          <p:nvPr/>
        </p:nvSpPr>
        <p:spPr>
          <a:xfrm>
            <a:off x="6797715" y="4928056"/>
            <a:ext cx="2346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800" dirty="0">
                <a:solidFill>
                  <a:srgbClr val="4D4D4D"/>
                </a:solidFill>
              </a:rPr>
              <a:t>Fuente</a:t>
            </a:r>
            <a:r>
              <a:rPr lang="es-CO" sz="800" dirty="0" smtClean="0">
                <a:solidFill>
                  <a:srgbClr val="4D4D4D"/>
                </a:solidFill>
              </a:rPr>
              <a:t>: https</a:t>
            </a:r>
            <a:r>
              <a:rPr lang="es-CO" sz="800" dirty="0">
                <a:solidFill>
                  <a:srgbClr val="4D4D4D"/>
                </a:solidFill>
              </a:rPr>
              <a:t>://sp.depositphotos.com/home.html</a:t>
            </a:r>
          </a:p>
        </p:txBody>
      </p:sp>
    </p:spTree>
    <p:extLst>
      <p:ext uri="{BB962C8B-B14F-4D97-AF65-F5344CB8AC3E}">
        <p14:creationId xmlns:p14="http://schemas.microsoft.com/office/powerpoint/2010/main" val="286020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551675" y="1026772"/>
            <a:ext cx="842133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C28A32-B958-4967-A99A-0C8B77E77E0A}"/>
              </a:ext>
            </a:extLst>
          </p:cNvPr>
          <p:cNvSpPr txBox="1"/>
          <p:nvPr/>
        </p:nvSpPr>
        <p:spPr>
          <a:xfrm>
            <a:off x="450353" y="380441"/>
            <a:ext cx="552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Metodologías de trabajo</a:t>
            </a:r>
          </a:p>
        </p:txBody>
      </p:sp>
      <p:sp>
        <p:nvSpPr>
          <p:cNvPr id="2" name="AutoShape 8" descr="Scrum - Iconos gratis de negocios y finanzas">
            <a:extLst>
              <a:ext uri="{FF2B5EF4-FFF2-40B4-BE49-F238E27FC236}">
                <a16:creationId xmlns:a16="http://schemas.microsoft.com/office/drawing/2014/main" id="{68EF4610-3176-4D70-99C0-9DB8F10F16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E9E7FB-0BAC-4560-A735-2EF34CCF6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6" t="36583" r="18023" b="7032"/>
          <a:stretch/>
        </p:blipFill>
        <p:spPr>
          <a:xfrm>
            <a:off x="771594" y="1541411"/>
            <a:ext cx="6694077" cy="30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9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53" y="1349490"/>
            <a:ext cx="8098941" cy="344618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20757" y="842106"/>
            <a:ext cx="842133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C28A32-B958-4967-A99A-0C8B77E77E0A}"/>
              </a:ext>
            </a:extLst>
          </p:cNvPr>
          <p:cNvSpPr txBox="1"/>
          <p:nvPr/>
        </p:nvSpPr>
        <p:spPr>
          <a:xfrm>
            <a:off x="450353" y="380441"/>
            <a:ext cx="5522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Gantt</a:t>
            </a:r>
          </a:p>
        </p:txBody>
      </p:sp>
    </p:spTree>
    <p:extLst>
      <p:ext uri="{BB962C8B-B14F-4D97-AF65-F5344CB8AC3E}">
        <p14:creationId xmlns:p14="http://schemas.microsoft.com/office/powerpoint/2010/main" val="397348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448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Aspectos Técnicos</a:t>
            </a:r>
          </a:p>
        </p:txBody>
      </p:sp>
      <p:pic>
        <p:nvPicPr>
          <p:cNvPr id="7" name="Picture 2" descr="Emanuel Goette, alias Crespo: Java EE se mueve a la organización eclip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89" y="1062135"/>
            <a:ext cx="2703166" cy="115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gular 10 - Everything About Latest Features and Upd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08" y="1151625"/>
            <a:ext cx="1922791" cy="67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Palentino Blog - Los Oscar a las mejores Herramientas de Administración GUI  para MySQL. Parte I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16" y="1140846"/>
            <a:ext cx="2050522" cy="12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47" y="2762297"/>
            <a:ext cx="1964745" cy="110516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00" y="3948578"/>
            <a:ext cx="2043484" cy="10217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581" y="3746219"/>
            <a:ext cx="1446862" cy="108514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032" y="2745509"/>
            <a:ext cx="2156626" cy="113396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47" y="7523635"/>
            <a:ext cx="277871" cy="2778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760" y="3978103"/>
            <a:ext cx="1925384" cy="96269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13" y="4159260"/>
            <a:ext cx="3196601" cy="85242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60" y="2552738"/>
            <a:ext cx="2666159" cy="112428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0" y="2449608"/>
            <a:ext cx="988474" cy="98847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90" y="2294303"/>
            <a:ext cx="1900384" cy="635538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34" y="1094197"/>
            <a:ext cx="1619250" cy="161925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399" y="2975526"/>
            <a:ext cx="1257782" cy="125778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44" y="1283146"/>
            <a:ext cx="962874" cy="962874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50F2AE18-FE2E-47FC-AF6A-A938D9D26529}"/>
              </a:ext>
            </a:extLst>
          </p:cNvPr>
          <p:cNvSpPr txBox="1"/>
          <p:nvPr/>
        </p:nvSpPr>
        <p:spPr>
          <a:xfrm>
            <a:off x="3131485" y="4940795"/>
            <a:ext cx="2346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800" dirty="0">
                <a:solidFill>
                  <a:srgbClr val="4D4D4D"/>
                </a:solidFill>
              </a:rPr>
              <a:t>Fuente</a:t>
            </a:r>
            <a:r>
              <a:rPr lang="es-CO" sz="800" dirty="0" smtClean="0">
                <a:solidFill>
                  <a:srgbClr val="4D4D4D"/>
                </a:solidFill>
              </a:rPr>
              <a:t>: https</a:t>
            </a:r>
            <a:r>
              <a:rPr lang="es-CO" sz="800" dirty="0">
                <a:solidFill>
                  <a:srgbClr val="4D4D4D"/>
                </a:solidFill>
              </a:rPr>
              <a:t>://sp.depositphotos.com/home.html</a:t>
            </a:r>
          </a:p>
        </p:txBody>
      </p:sp>
    </p:spTree>
    <p:extLst>
      <p:ext uri="{BB962C8B-B14F-4D97-AF65-F5344CB8AC3E}">
        <p14:creationId xmlns:p14="http://schemas.microsoft.com/office/powerpoint/2010/main" val="237703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528526" y="1184433"/>
            <a:ext cx="842133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C28A32-B958-4967-A99A-0C8B77E77E0A}"/>
              </a:ext>
            </a:extLst>
          </p:cNvPr>
          <p:cNvSpPr txBox="1"/>
          <p:nvPr/>
        </p:nvSpPr>
        <p:spPr>
          <a:xfrm>
            <a:off x="384396" y="534543"/>
            <a:ext cx="317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end </a:t>
            </a:r>
          </a:p>
        </p:txBody>
      </p:sp>
      <p:sp>
        <p:nvSpPr>
          <p:cNvPr id="2" name="AutoShape 8" descr="Scrum - Iconos gratis de negocios y finanzas">
            <a:extLst>
              <a:ext uri="{FF2B5EF4-FFF2-40B4-BE49-F238E27FC236}">
                <a16:creationId xmlns:a16="http://schemas.microsoft.com/office/drawing/2014/main" id="{68EF4610-3176-4D70-99C0-9DB8F10F16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16A58E-3E48-4D60-9D53-73135597B185}"/>
              </a:ext>
            </a:extLst>
          </p:cNvPr>
          <p:cNvSpPr txBox="1"/>
          <p:nvPr/>
        </p:nvSpPr>
        <p:spPr>
          <a:xfrm>
            <a:off x="319794" y="1602921"/>
            <a:ext cx="45720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eligió el lenguaje de programación Java EE ya que su especificación </a:t>
            </a:r>
            <a:r>
              <a:rPr lang="es-MX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 habilita soluciones para desarrollo, uso efectivo y manejo de multicapas en aplicaciones centralizadas en el servidor. Entre sus ventajas se encuentran la gran </a:t>
            </a:r>
            <a:r>
              <a:rPr lang="es-MX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robustez, fiabilidad, estabilidad y seguridad</a:t>
            </a:r>
            <a:r>
              <a:rPr lang="es-MX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MX" sz="17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Además se implementó el modelo vista controlador (MVC)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D64975D-6220-4F00-AA59-A414A8FB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F9D021D-7F38-426F-B8D5-4D04DEB1D0B5}"/>
              </a:ext>
            </a:extLst>
          </p:cNvPr>
          <p:cNvSpPr/>
          <p:nvPr/>
        </p:nvSpPr>
        <p:spPr>
          <a:xfrm rot="5400000">
            <a:off x="2440743" y="2548890"/>
            <a:ext cx="543004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29" y="1094498"/>
            <a:ext cx="3753171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540100" y="1063584"/>
            <a:ext cx="842133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C28A32-B958-4967-A99A-0C8B77E77E0A}"/>
              </a:ext>
            </a:extLst>
          </p:cNvPr>
          <p:cNvSpPr txBox="1"/>
          <p:nvPr/>
        </p:nvSpPr>
        <p:spPr>
          <a:xfrm>
            <a:off x="404182" y="349380"/>
            <a:ext cx="317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</a:t>
            </a:r>
          </a:p>
        </p:txBody>
      </p:sp>
      <p:sp>
        <p:nvSpPr>
          <p:cNvPr id="2" name="AutoShape 8" descr="Scrum - Iconos gratis de negocios y finanzas">
            <a:extLst>
              <a:ext uri="{FF2B5EF4-FFF2-40B4-BE49-F238E27FC236}">
                <a16:creationId xmlns:a16="http://schemas.microsoft.com/office/drawing/2014/main" id="{68EF4610-3176-4D70-99C0-9DB8F10F16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16A58E-3E48-4D60-9D53-73135597B185}"/>
              </a:ext>
            </a:extLst>
          </p:cNvPr>
          <p:cNvSpPr txBox="1"/>
          <p:nvPr/>
        </p:nvSpPr>
        <p:spPr>
          <a:xfrm>
            <a:off x="287544" y="1407643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el diseño de la aplicación se adoptó como f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ramework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Angular </a:t>
            </a: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 que 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permite la generación de aplicaciones web de una sola página, permite el uso del modelo vista controlador (MVC).</a:t>
            </a:r>
          </a:p>
          <a:p>
            <a:pPr algn="just">
              <a:lnSpc>
                <a:spcPct val="150000"/>
              </a:lnSpc>
            </a:pP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el desarrollo de las interfaces de usuario se utilizo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Bootstrap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D64975D-6220-4F00-AA59-A414A8FB1A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20757" y="220592"/>
            <a:ext cx="608543" cy="59294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F9D021D-7F38-426F-B8D5-4D04DEB1D0B5}"/>
              </a:ext>
            </a:extLst>
          </p:cNvPr>
          <p:cNvSpPr/>
          <p:nvPr/>
        </p:nvSpPr>
        <p:spPr>
          <a:xfrm rot="5400000">
            <a:off x="2440743" y="2548890"/>
            <a:ext cx="543004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091" y="1236400"/>
            <a:ext cx="3581069" cy="37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448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Mejoras a futuro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7BE5A7-3752-4DB4-AFE3-DECC9B5C9C07}"/>
              </a:ext>
            </a:extLst>
          </p:cNvPr>
          <p:cNvSpPr txBox="1"/>
          <p:nvPr/>
        </p:nvSpPr>
        <p:spPr>
          <a:xfrm>
            <a:off x="988828" y="2077635"/>
            <a:ext cx="776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MX" b="0" i="0" dirty="0">
              <a:solidFill>
                <a:srgbClr val="4D4D4D"/>
              </a:solidFill>
              <a:effectLst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16A58E-3E48-4D60-9D53-73135597B185}"/>
              </a:ext>
            </a:extLst>
          </p:cNvPr>
          <p:cNvSpPr txBox="1"/>
          <p:nvPr/>
        </p:nvSpPr>
        <p:spPr>
          <a:xfrm>
            <a:off x="287848" y="1369532"/>
            <a:ext cx="46768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Integración con horarios de formación Instructores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Integración </a:t>
            </a:r>
            <a:r>
              <a:rPr lang="es-CO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horarios ambientes de formación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Inventarios </a:t>
            </a: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código de barras ambientes de formación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Reservas de ambientes y/o espacio del centro de formación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Mapa del centro de formación en tiempo real de acuerdo a la disponibilidad de ambientes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Notificaciones push</a:t>
            </a:r>
            <a:endParaRPr lang="es-MX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 descr="Códigos de barras EAN-8 - Simbología en códigos de barras | Cogn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821" y="1565755"/>
            <a:ext cx="2185026" cy="122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F9D021D-7F38-426F-B8D5-4D04DEB1D0B5}"/>
              </a:ext>
            </a:extLst>
          </p:cNvPr>
          <p:cNvSpPr/>
          <p:nvPr/>
        </p:nvSpPr>
        <p:spPr>
          <a:xfrm rot="5400000">
            <a:off x="2440743" y="2548890"/>
            <a:ext cx="543004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127" y="2958847"/>
            <a:ext cx="1934513" cy="184391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0F2AE18-FE2E-47FC-AF6A-A938D9D26529}"/>
              </a:ext>
            </a:extLst>
          </p:cNvPr>
          <p:cNvSpPr txBox="1"/>
          <p:nvPr/>
        </p:nvSpPr>
        <p:spPr>
          <a:xfrm>
            <a:off x="6841242" y="4930182"/>
            <a:ext cx="2346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800" dirty="0">
                <a:solidFill>
                  <a:srgbClr val="4D4D4D"/>
                </a:solidFill>
              </a:rPr>
              <a:t>Fuente</a:t>
            </a:r>
            <a:r>
              <a:rPr lang="es-CO" sz="800" dirty="0" smtClean="0">
                <a:solidFill>
                  <a:srgbClr val="4D4D4D"/>
                </a:solidFill>
              </a:rPr>
              <a:t>: https</a:t>
            </a:r>
            <a:r>
              <a:rPr lang="es-CO" sz="800" dirty="0">
                <a:solidFill>
                  <a:srgbClr val="4D4D4D"/>
                </a:solidFill>
              </a:rPr>
              <a:t>://sp.depositphotos.com/home.html</a:t>
            </a:r>
          </a:p>
        </p:txBody>
      </p:sp>
    </p:spTree>
    <p:extLst>
      <p:ext uri="{BB962C8B-B14F-4D97-AF65-F5344CB8AC3E}">
        <p14:creationId xmlns:p14="http://schemas.microsoft.com/office/powerpoint/2010/main" val="294271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628943" y="724108"/>
            <a:ext cx="27569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Análisis y desarrollo de sistemas de información </a:t>
            </a:r>
          </a:p>
          <a:p>
            <a:pPr algn="r"/>
            <a:endParaRPr lang="es-E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Ficha: 1907902</a:t>
            </a:r>
          </a:p>
          <a:p>
            <a:pPr algn="r"/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r"/>
            <a:endParaRPr lang="es-E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26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947526" y="2173249"/>
            <a:ext cx="7194051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 sz="4000"/>
            </a:pPr>
            <a:r>
              <a:rPr lang="es-ES_tradnl" sz="17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Nicolás González                  </a:t>
            </a:r>
            <a:r>
              <a:rPr lang="en-US" sz="1700" b="1" dirty="0">
                <a:solidFill>
                  <a:srgbClr val="002060"/>
                </a:solidFill>
                <a:sym typeface="Calibri"/>
              </a:rPr>
              <a:t>nicolas.gonz.mart@gmail.com</a:t>
            </a:r>
            <a:r>
              <a:rPr lang="es-ES_tradnl" sz="17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            318 2601147</a:t>
            </a:r>
          </a:p>
          <a:p>
            <a:pPr algn="just">
              <a:defRPr sz="4000"/>
            </a:pPr>
            <a:r>
              <a:rPr lang="es-ES_tradnl" sz="17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Juan </a:t>
            </a:r>
            <a:r>
              <a:rPr lang="es-ES_tradnl" sz="17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José Ortiz                      </a:t>
            </a:r>
            <a:r>
              <a:rPr lang="en-US" sz="1700" b="1" dirty="0">
                <a:solidFill>
                  <a:srgbClr val="002060"/>
                </a:solidFill>
              </a:rPr>
              <a:t>jjortizsanta97@gmail.com                     </a:t>
            </a:r>
            <a:r>
              <a:rPr lang="es-ES_tradnl" sz="17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300 5905557</a:t>
            </a:r>
          </a:p>
          <a:p>
            <a:pPr algn="just">
              <a:defRPr sz="4000"/>
            </a:pPr>
            <a:r>
              <a:rPr lang="es-ES_tradnl" sz="17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Maicol </a:t>
            </a:r>
            <a:r>
              <a:rPr lang="es-ES_tradnl" sz="17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Steven Páez </a:t>
            </a:r>
            <a:r>
              <a:rPr lang="es-ES_tradnl" sz="17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          </a:t>
            </a:r>
            <a:r>
              <a:rPr lang="en-US" sz="1700" b="1" dirty="0" smtClean="0">
                <a:solidFill>
                  <a:srgbClr val="002060"/>
                </a:solidFill>
                <a:sym typeface="Calibri"/>
              </a:rPr>
              <a:t>mspaez4@misena.edu.co</a:t>
            </a:r>
            <a:r>
              <a:rPr lang="es-ES_tradnl" sz="1700" b="1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                     </a:t>
            </a:r>
            <a:r>
              <a:rPr lang="es-ES_tradnl" sz="1700" dirty="0" smtClean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302 3302522</a:t>
            </a:r>
          </a:p>
          <a:p>
            <a:pPr algn="just">
              <a:defRPr sz="4000"/>
            </a:pPr>
            <a:r>
              <a:rPr lang="es-ES_tradnl" sz="17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Daniela Valderrama </a:t>
            </a:r>
            <a:r>
              <a:rPr lang="en-US" sz="1700" b="1" dirty="0">
                <a:solidFill>
                  <a:srgbClr val="002060"/>
                </a:solidFill>
                <a:sym typeface="Calibri"/>
              </a:rPr>
              <a:t>            dvalderrama01@misena.edu.co </a:t>
            </a:r>
            <a:r>
              <a:rPr lang="es-ES_tradnl" sz="17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         321 6515712</a:t>
            </a:r>
          </a:p>
          <a:p>
            <a:pPr algn="just">
              <a:defRPr sz="4000"/>
            </a:pPr>
            <a:endParaRPr lang="es-ES_tradnl" sz="17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3DBCEF-1189-478C-B35F-568D322FE55A}"/>
              </a:ext>
            </a:extLst>
          </p:cNvPr>
          <p:cNvSpPr txBox="1"/>
          <p:nvPr/>
        </p:nvSpPr>
        <p:spPr>
          <a:xfrm>
            <a:off x="2115415" y="675638"/>
            <a:ext cx="4858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  <a:latin typeface="+mj-lt"/>
              </a:rPr>
              <a:t>INFORMACIÓN DE APRENDICES</a:t>
            </a:r>
          </a:p>
        </p:txBody>
      </p:sp>
    </p:spTree>
    <p:extLst>
      <p:ext uri="{BB962C8B-B14F-4D97-AF65-F5344CB8AC3E}">
        <p14:creationId xmlns:p14="http://schemas.microsoft.com/office/powerpoint/2010/main" val="6892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90237" y="3635434"/>
            <a:ext cx="2087663" cy="444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4000"/>
            </a:pPr>
            <a:r>
              <a:rPr lang="es-ES_tradnl" sz="1700" b="1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  <a:sym typeface="Calibri"/>
              </a:rPr>
              <a:t>Daniela Valderrama 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        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0" y="1426497"/>
            <a:ext cx="1801278" cy="21273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53" y="1406666"/>
            <a:ext cx="1771782" cy="21273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F02DA5-A2E3-456C-82FC-7A70D37C4F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22" b="6091"/>
          <a:stretch/>
        </p:blipFill>
        <p:spPr>
          <a:xfrm>
            <a:off x="4701540" y="1357004"/>
            <a:ext cx="1804813" cy="2177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ECFA88-92EF-4684-B483-1B5169191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534" y="1406665"/>
            <a:ext cx="1804813" cy="21868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74B6621-33F9-4573-BF98-5A7C77F946BA}"/>
              </a:ext>
            </a:extLst>
          </p:cNvPr>
          <p:cNvSpPr/>
          <p:nvPr/>
        </p:nvSpPr>
        <p:spPr>
          <a:xfrm>
            <a:off x="2987763" y="3646192"/>
            <a:ext cx="2087663" cy="444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4000"/>
            </a:pPr>
            <a:r>
              <a:rPr lang="es-CO" sz="1700" b="1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  <a:sym typeface="Calibri"/>
              </a:rPr>
              <a:t>Juan José Ortiz</a:t>
            </a:r>
            <a:endParaRPr lang="en-US" sz="1700" b="1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DAFCEF3-F925-4778-8180-57145BB98111}"/>
              </a:ext>
            </a:extLst>
          </p:cNvPr>
          <p:cNvSpPr/>
          <p:nvPr/>
        </p:nvSpPr>
        <p:spPr>
          <a:xfrm>
            <a:off x="4975038" y="3655250"/>
            <a:ext cx="1531315" cy="444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4000"/>
            </a:pPr>
            <a:r>
              <a:rPr lang="es-CO" sz="1700" b="1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  <a:sym typeface="Calibri"/>
              </a:rPr>
              <a:t>Maicol </a:t>
            </a:r>
            <a:r>
              <a:rPr lang="es-CO" sz="17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  <a:sym typeface="Calibri"/>
              </a:rPr>
              <a:t>Páez</a:t>
            </a:r>
            <a:endParaRPr lang="en-US" sz="1700" b="1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DFEC966-5935-4FE8-BD31-76E1EACAAAFF}"/>
              </a:ext>
            </a:extLst>
          </p:cNvPr>
          <p:cNvSpPr/>
          <p:nvPr/>
        </p:nvSpPr>
        <p:spPr>
          <a:xfrm>
            <a:off x="6789203" y="3629285"/>
            <a:ext cx="2087663" cy="444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4000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Nicolás González</a:t>
            </a:r>
          </a:p>
        </p:txBody>
      </p:sp>
    </p:spTree>
    <p:extLst>
      <p:ext uri="{BB962C8B-B14F-4D97-AF65-F5344CB8AC3E}">
        <p14:creationId xmlns:p14="http://schemas.microsoft.com/office/powerpoint/2010/main" val="290241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33" y="1884538"/>
            <a:ext cx="6209389" cy="224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7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.Guru_20201208_234159289">
            <a:hlinkClick r:id="" action="ppaction://media"/>
            <a:extLst>
              <a:ext uri="{FF2B5EF4-FFF2-40B4-BE49-F238E27FC236}">
                <a16:creationId xmlns:a16="http://schemas.microsoft.com/office/drawing/2014/main" id="{46037EA6-EE61-47C3-8B82-1FF1EB5C48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4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8679" y="804837"/>
            <a:ext cx="4121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Problemática Identificada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50932B-0D1C-44D5-9F52-D5E2F1C17F61}"/>
              </a:ext>
            </a:extLst>
          </p:cNvPr>
          <p:cNvSpPr txBox="1"/>
          <p:nvPr/>
        </p:nvSpPr>
        <p:spPr>
          <a:xfrm>
            <a:off x="589391" y="1751602"/>
            <a:ext cx="7581900" cy="25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VE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Cuerpo)"/>
              </a:rPr>
              <a:t>El Centro de Comercio y Turismo SENA regional Quindío no cuenta con un sistema de información optimo que facilite la comunicación eficiente entre los instructores y el personal encargado de la apertura, cierre y reporte de novedades de los ambientes de formación así mismo se identificó  el uso de un cuaderno minuta para llevar el control, registro y reporte de novedades de los mismos.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  <a:latin typeface="Calibri (Cuerpo)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57057" y="1292693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97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70" y="177204"/>
            <a:ext cx="608543" cy="59294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80143" y="547337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F2AE18-FE2E-47FC-AF6A-A938D9D26529}"/>
              </a:ext>
            </a:extLst>
          </p:cNvPr>
          <p:cNvSpPr txBox="1"/>
          <p:nvPr/>
        </p:nvSpPr>
        <p:spPr>
          <a:xfrm>
            <a:off x="288676" y="709163"/>
            <a:ext cx="45815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El cen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tro de comercio y turismo cuenta con mas de 20 ambientes de formación y el control sobre ellos se toma alrededor de 10 a 15 min, los cuales perjudican directamente los horarios de formación de los aprendices o el tiempo de descanso de los instructores.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45" y="2592390"/>
            <a:ext cx="4848225" cy="2133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0F2AE18-FE2E-47FC-AF6A-A938D9D26529}"/>
              </a:ext>
            </a:extLst>
          </p:cNvPr>
          <p:cNvSpPr txBox="1"/>
          <p:nvPr/>
        </p:nvSpPr>
        <p:spPr>
          <a:xfrm>
            <a:off x="749105" y="4804946"/>
            <a:ext cx="35067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800" dirty="0">
                <a:solidFill>
                  <a:srgbClr val="4D4D4D"/>
                </a:solidFill>
              </a:rPr>
              <a:t>Fuente: Encuestas Instructores Sena Regional Quindío Centro de Comercio y Turismo</a:t>
            </a:r>
          </a:p>
        </p:txBody>
      </p:sp>
      <p:pic>
        <p:nvPicPr>
          <p:cNvPr id="1026" name="Picture 2" descr="https://scontent.fmzl1-1.fna.fbcdn.net/v/t1.0-9/121648283_1260644104302105_881498086752982113_n.jpg?_nc_cat=111&amp;ccb=2&amp;_nc_sid=8bfeb9&amp;_nc_eui2=AeFuIBD0UtbGlLRiL1EmqkziAeTu37_8XWUB5O7fv_xdZS1iRDlzYCXIgJggxZvd_Ec&amp;_nc_ohc=FOQl77ZFoZUAX_c1S5v&amp;_nc_ht=scontent.fmzl1-1.fna&amp;oh=8508133cc3f554b1588d56c6749cb471&amp;oe=5FEF85B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854" y="995196"/>
            <a:ext cx="3632248" cy="38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F9D021D-7F38-426F-B8D5-4D04DEB1D0B5}"/>
              </a:ext>
            </a:extLst>
          </p:cNvPr>
          <p:cNvSpPr/>
          <p:nvPr/>
        </p:nvSpPr>
        <p:spPr>
          <a:xfrm rot="5400000">
            <a:off x="2440743" y="2548890"/>
            <a:ext cx="543004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F2AE18-FE2E-47FC-AF6A-A938D9D26529}"/>
              </a:ext>
            </a:extLst>
          </p:cNvPr>
          <p:cNvSpPr txBox="1"/>
          <p:nvPr/>
        </p:nvSpPr>
        <p:spPr>
          <a:xfrm>
            <a:off x="5372854" y="4911613"/>
            <a:ext cx="35067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800" dirty="0">
                <a:solidFill>
                  <a:srgbClr val="4D4D4D"/>
                </a:solidFill>
              </a:rPr>
              <a:t>Fuente:  https://www.facebook.com/SENAQuindio</a:t>
            </a:r>
          </a:p>
        </p:txBody>
      </p:sp>
    </p:spTree>
    <p:extLst>
      <p:ext uri="{BB962C8B-B14F-4D97-AF65-F5344CB8AC3E}">
        <p14:creationId xmlns:p14="http://schemas.microsoft.com/office/powerpoint/2010/main" val="15405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249495"/>
            <a:ext cx="448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¿Qué es Alert Room?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7BE5A7-3752-4DB4-AFE3-DECC9B5C9C07}"/>
              </a:ext>
            </a:extLst>
          </p:cNvPr>
          <p:cNvSpPr txBox="1"/>
          <p:nvPr/>
        </p:nvSpPr>
        <p:spPr>
          <a:xfrm>
            <a:off x="502971" y="1613672"/>
            <a:ext cx="77617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Aplicación para la gestión de procesos de comunicación entre guardas e instructores, como la notificación, registro y consulta de novedades, la solicitud de llaves para la apertura o cierre de los ambientes de formación del Sena Regional Quindío, Centro de Comercio y Turismo, además gestionar información sobre los instructores (registro y actualización de información personal además de la inactivación de cuenta) y la generación en formato PDF de los reportes de novedades generados. </a:t>
            </a:r>
            <a:endParaRPr lang="es-MX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678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674976" y="2605253"/>
            <a:ext cx="2705451" cy="89251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0C28A32-B958-4967-A99A-0C8B77E77E0A}"/>
              </a:ext>
            </a:extLst>
          </p:cNvPr>
          <p:cNvSpPr txBox="1"/>
          <p:nvPr/>
        </p:nvSpPr>
        <p:spPr>
          <a:xfrm>
            <a:off x="569473" y="507847"/>
            <a:ext cx="317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03355" y="1150770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564" y="2943711"/>
            <a:ext cx="2694446" cy="1949358"/>
          </a:xfrm>
          <a:prstGeom prst="rect">
            <a:avLst/>
          </a:prstGeom>
        </p:spPr>
      </p:pic>
      <p:pic>
        <p:nvPicPr>
          <p:cNvPr id="1032" name="Picture 8" descr="Cliente-servidor - Wikipedia, la enciclopedia lib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63" y="2142782"/>
            <a:ext cx="3157792" cy="152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/>
          <p:cNvCxnSpPr/>
          <p:nvPr/>
        </p:nvCxnSpPr>
        <p:spPr>
          <a:xfrm flipH="1">
            <a:off x="1012955" y="2764223"/>
            <a:ext cx="546331" cy="21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cono de diagrama de demografía de Business Bicolor Set — Vector de stoc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435" y="588504"/>
            <a:ext cx="485015" cy="4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lustración 3d de llaves — Foto de Sto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544" y="1394963"/>
            <a:ext cx="542796" cy="42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petas verdes y grises — Foto de Stoc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573" y="2130681"/>
            <a:ext cx="588091" cy="44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ficial de Policía Vector Ilustración — Vector de stoc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69" y="1248559"/>
            <a:ext cx="683647" cy="71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otón web gris brillante con signo de perfil de usuario. Icono redondeado de forma cuadrada con sombra y reflexión sobre fondo blanco. Esta ilustración vectorial creado y guardado en 8 eps — Vector de stoc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73" y="500721"/>
            <a:ext cx="543570" cy="54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racioso caricatura oficina trabajador — Vector de stock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44" y="2142782"/>
            <a:ext cx="548372" cy="5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AF9D021D-7F38-426F-B8D5-4D04DEB1D0B5}"/>
              </a:ext>
            </a:extLst>
          </p:cNvPr>
          <p:cNvSpPr/>
          <p:nvPr/>
        </p:nvSpPr>
        <p:spPr>
          <a:xfrm rot="5400000">
            <a:off x="2440743" y="2548890"/>
            <a:ext cx="543004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Conector recto de flecha 21"/>
          <p:cNvCxnSpPr/>
          <p:nvPr/>
        </p:nvCxnSpPr>
        <p:spPr>
          <a:xfrm flipH="1">
            <a:off x="6216477" y="735654"/>
            <a:ext cx="546331" cy="21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H="1">
            <a:off x="6216476" y="1513353"/>
            <a:ext cx="546331" cy="21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6262456" y="1768037"/>
            <a:ext cx="546331" cy="4884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H="1">
            <a:off x="6262456" y="2509083"/>
            <a:ext cx="546331" cy="212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H="1">
            <a:off x="6262457" y="1738753"/>
            <a:ext cx="500350" cy="5177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0F2AE18-FE2E-47FC-AF6A-A938D9D26529}"/>
              </a:ext>
            </a:extLst>
          </p:cNvPr>
          <p:cNvSpPr txBox="1"/>
          <p:nvPr/>
        </p:nvSpPr>
        <p:spPr>
          <a:xfrm>
            <a:off x="6841242" y="4930182"/>
            <a:ext cx="23462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800" dirty="0">
                <a:solidFill>
                  <a:srgbClr val="4D4D4D"/>
                </a:solidFill>
              </a:rPr>
              <a:t>Fuente</a:t>
            </a:r>
            <a:r>
              <a:rPr lang="es-CO" sz="800" dirty="0" smtClean="0">
                <a:solidFill>
                  <a:srgbClr val="4D4D4D"/>
                </a:solidFill>
              </a:rPr>
              <a:t>: https</a:t>
            </a:r>
            <a:r>
              <a:rPr lang="es-CO" sz="800" dirty="0">
                <a:solidFill>
                  <a:srgbClr val="4D4D4D"/>
                </a:solidFill>
              </a:rPr>
              <a:t>://sp.depositphotos.com/home.html</a:t>
            </a:r>
          </a:p>
        </p:txBody>
      </p:sp>
    </p:spTree>
    <p:extLst>
      <p:ext uri="{BB962C8B-B14F-4D97-AF65-F5344CB8AC3E}">
        <p14:creationId xmlns:p14="http://schemas.microsoft.com/office/powerpoint/2010/main" val="78737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606</Words>
  <Application>Microsoft Office PowerPoint</Application>
  <PresentationFormat>Presentación en pantalla (16:9)</PresentationFormat>
  <Paragraphs>75</Paragraphs>
  <Slides>21</Slides>
  <Notes>21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(Cuerpo)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Portatil</dc:creator>
  <cp:lastModifiedBy>Daniela Valderrama Castaño</cp:lastModifiedBy>
  <cp:revision>145</cp:revision>
  <dcterms:modified xsi:type="dcterms:W3CDTF">2020-12-10T04:25:59Z</dcterms:modified>
</cp:coreProperties>
</file>